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59" r:id="rId4"/>
    <p:sldId id="260" r:id="rId5"/>
    <p:sldId id="261" r:id="rId6"/>
    <p:sldId id="264" r:id="rId7"/>
    <p:sldId id="266" r:id="rId8"/>
    <p:sldId id="275" r:id="rId9"/>
    <p:sldId id="271" r:id="rId10"/>
    <p:sldId id="273" r:id="rId11"/>
    <p:sldId id="270" r:id="rId12"/>
    <p:sldId id="26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59A38"/>
    <a:srgbClr val="FF6600"/>
    <a:srgbClr val="62BB46"/>
    <a:srgbClr val="4B5EAA"/>
    <a:srgbClr val="854AA0"/>
    <a:srgbClr val="A36DBB"/>
    <a:srgbClr val="621684"/>
    <a:srgbClr val="8639A5"/>
    <a:srgbClr val="7E4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6661" autoAdjust="0"/>
  </p:normalViewPr>
  <p:slideViewPr>
    <p:cSldViewPr>
      <p:cViewPr>
        <p:scale>
          <a:sx n="135" d="100"/>
          <a:sy n="135" d="100"/>
        </p:scale>
        <p:origin x="-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140DE-3D4D-4E10-B3F6-C551CC763065}" type="datetime1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20AC38-8B64-480D-84AD-D53D6FD3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ＭＳ Ｐゴシック" pitchFamily="12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0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0AC38-8B64-480D-84AD-D53D6FD3A1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0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ucida Grande" pitchFamily="127" charset="0"/>
              </a:rPr>
              <a:t>- </a:t>
            </a:r>
            <a:r>
              <a:rPr lang="en-US">
                <a:solidFill>
                  <a:srgbClr val="000000"/>
                </a:solidFill>
                <a:latin typeface="Arial" pitchFamily="127" charset="0"/>
              </a:rPr>
              <a:t>Well-being improved for Australians who found their surroundings to be highly green (N 1,895, Sugiyama, 2008)</a:t>
            </a:r>
            <a:endParaRPr lang="en-US">
              <a:solidFill>
                <a:srgbClr val="000000"/>
              </a:solidFill>
              <a:latin typeface="Lucida Grande" pitchFamily="127" charset="0"/>
            </a:endParaRP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Arial" pitchFamily="127" charset="0"/>
              </a:rPr>
              <a:t>Physician-diagnosed anxiety reduced amongst those living in places with greenspace (N 345,000, Maas, 2009)</a:t>
            </a:r>
            <a:endParaRPr lang="en-US">
              <a:solidFill>
                <a:srgbClr val="000000"/>
              </a:solidFill>
              <a:latin typeface="Lucida Grande" pitchFamily="127" charset="0"/>
            </a:endParaRP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Arial" pitchFamily="127" charset="0"/>
              </a:rPr>
              <a:t>Physician-diagnosed depression reduced in areas with increased green cover (Ulrich, 1991)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Arial" pitchFamily="127" charset="0"/>
              </a:rPr>
              <a:t>Randomized trial comparing a walk in a park to a walk in an urban setting. Kids walking through the park had improved concentration comparable to medication effect. (Taylor, 2009)</a:t>
            </a:r>
            <a:endParaRPr lang="en-US">
              <a:solidFill>
                <a:srgbClr val="000000"/>
              </a:solidFill>
              <a:latin typeface="Lucida Grande" pitchFamily="127" charset="0"/>
            </a:endParaRP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Arial" pitchFamily="127" charset="0"/>
              </a:rPr>
              <a:t>Parents rate activities conducted in green settings as being more helpful on ADHD symptoms than those conducted indoors or in areas without vegetation (Kuo 2004)</a:t>
            </a:r>
          </a:p>
        </p:txBody>
      </p:sp>
    </p:spTree>
    <p:extLst>
      <p:ext uri="{BB962C8B-B14F-4D97-AF65-F5344CB8AC3E}">
        <p14:creationId xmlns:p14="http://schemas.microsoft.com/office/powerpoint/2010/main" val="164289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solidFill>
                <a:srgbClr val="000000"/>
              </a:solidFill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3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0AC38-8B64-480D-84AD-D53D6FD3A1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0AC38-8B64-480D-84AD-D53D6FD3A1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0AC38-8B64-480D-84AD-D53D6FD3A1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solidFill>
                <a:srgbClr val="000000"/>
              </a:solidFill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5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solidFill>
                <a:srgbClr val="000000"/>
              </a:solidFill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82CE-B61C-4D95-8727-C0CAE1238956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BA54-B988-4090-807C-99A1DF44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A62E-2C0F-41A8-B892-5E6B728F6626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FF5C-4152-43BF-A89F-48D4FE9E3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B785-8449-4286-A2CD-64870CE4C889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B4F5-AE1B-4543-A675-B779E2C9F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9289-CFA9-4810-87D0-60705EEB1E88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59CB-DEDC-47D5-AFA2-73B5A117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1B48-D3F1-4DF6-BD5E-8F49E9F5ED20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EDAB-7412-4BCA-9461-79CEC992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FD1D-2424-4DBC-BF0C-00DE58CB6F6B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0557-0D31-4DDA-880A-38392C54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96E2-4AD6-4384-92B5-AFEC488AB9C0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3C31-70B3-4A61-AC91-BBB23549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0665-403E-4044-ACFE-94C0735350E7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56A1-35C3-4F07-AAB9-9F28B408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1DA8-8035-4D9B-9A33-849504F13CD6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9791-27E5-4A20-B138-4D322069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D92F-EC86-4245-AC7B-08BF8E4FE9AB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09DA-623F-4E9C-A270-720ED096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7FE9-443D-4CCF-B5E4-BEDC6C469C7F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AB05-C925-411A-8CA6-42CD7086B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DAD251-0BCF-44BC-83D6-2065402EBCA9}" type="datetimeFigureOut">
              <a:rPr lang="en-US"/>
              <a:pPr>
                <a:defRPr/>
              </a:pPr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7A9BB3-804B-4A43-A7A4-DDB910D0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5245100" cy="18542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for parks staff on</a:t>
            </a:r>
          </a:p>
          <a:p>
            <a:r>
              <a:rPr lang="en-US" dirty="0" smtClean="0"/>
              <a:t>Park Prescription programs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Park Prescription Program Surveys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2286000"/>
            <a:ext cx="4038600" cy="2590800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endParaRPr lang="en-US" sz="700" dirty="0" smtClean="0"/>
          </a:p>
          <a:p>
            <a:r>
              <a:rPr lang="en-US" dirty="0" smtClean="0"/>
              <a:t>Understand demographics</a:t>
            </a:r>
          </a:p>
          <a:p>
            <a:r>
              <a:rPr lang="en-US" dirty="0" smtClean="0"/>
              <a:t>Understand perceived values of park</a:t>
            </a:r>
            <a:endParaRPr lang="en-US" dirty="0" smtClean="0"/>
          </a:p>
          <a:p>
            <a:r>
              <a:rPr lang="en-US" dirty="0" smtClean="0"/>
              <a:t>Getting </a:t>
            </a:r>
            <a:r>
              <a:rPr lang="en-US" dirty="0" smtClean="0"/>
              <a:t>head </a:t>
            </a:r>
            <a:r>
              <a:rPr lang="en-US" dirty="0" smtClean="0"/>
              <a:t>counts</a:t>
            </a: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72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endParaRPr lang="en-US" sz="500" dirty="0"/>
          </a:p>
          <a:p>
            <a:r>
              <a:rPr lang="en-US" sz="2400" dirty="0" smtClean="0"/>
              <a:t>Meet people where they are at:</a:t>
            </a:r>
          </a:p>
          <a:p>
            <a:pPr lvl="2"/>
            <a:r>
              <a:rPr lang="en-US" sz="1800" dirty="0" smtClean="0"/>
              <a:t>Build on their own outdoor experiences and be sensitive to their needs and barriers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r>
              <a:rPr lang="en-US" sz="2400" dirty="0" smtClean="0"/>
              <a:t>Parks and health are allies:</a:t>
            </a:r>
          </a:p>
          <a:p>
            <a:pPr lvl="2"/>
            <a:r>
              <a:rPr lang="en-US" sz="1800" dirty="0" smtClean="0"/>
              <a:t>We share the same goal of a healthy, active Bay Area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r>
              <a:rPr lang="en-US" sz="2400" dirty="0"/>
              <a:t>Make it fun and enjoyable!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lvl="2"/>
            <a:endParaRPr lang="en-US" sz="18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3" y="1905000"/>
            <a:ext cx="2566988" cy="383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See you in the parks!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Physical Inactivity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1534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91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Physical Health Benefits of Nature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8000"/>
            </a:solidFill>
          </a:ln>
        </p:spPr>
        <p:txBody>
          <a:bodyPr/>
          <a:lstStyle/>
          <a:p>
            <a:endParaRPr lang="en-US" sz="1400" dirty="0"/>
          </a:p>
          <a:p>
            <a:r>
              <a:rPr lang="en-US" sz="3200" dirty="0" smtClean="0"/>
              <a:t>Physical </a:t>
            </a:r>
            <a:r>
              <a:rPr lang="en-US" sz="3200" dirty="0"/>
              <a:t>activity</a:t>
            </a:r>
          </a:p>
          <a:p>
            <a:r>
              <a:rPr lang="en-US" sz="3200" dirty="0"/>
              <a:t>Obesity</a:t>
            </a:r>
          </a:p>
          <a:p>
            <a:r>
              <a:rPr lang="en-US" sz="3200" dirty="0"/>
              <a:t>Benefits of green exercise</a:t>
            </a:r>
          </a:p>
          <a:p>
            <a:r>
              <a:rPr lang="en-US" sz="3200" dirty="0"/>
              <a:t>Vitamin D</a:t>
            </a:r>
          </a:p>
          <a:p>
            <a:r>
              <a:rPr lang="en-US" sz="3200" dirty="0"/>
              <a:t>Myopia</a:t>
            </a:r>
          </a:p>
          <a:p>
            <a:r>
              <a:rPr lang="en-US" sz="3200" dirty="0"/>
              <a:t>Longevity</a:t>
            </a:r>
          </a:p>
          <a:p>
            <a:pPr eaLnBrk="1" hangingPunct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733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Mental Health Benefits of Nature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800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3600" dirty="0" smtClean="0"/>
              <a:t>Stress</a:t>
            </a:r>
          </a:p>
          <a:p>
            <a:pPr eaLnBrk="1" hangingPunct="1"/>
            <a:r>
              <a:rPr lang="en-US" sz="3600" dirty="0" smtClean="0"/>
              <a:t>Anxiety</a:t>
            </a:r>
          </a:p>
          <a:p>
            <a:pPr eaLnBrk="1" hangingPunct="1"/>
            <a:r>
              <a:rPr lang="en-US" sz="3600" dirty="0" smtClean="0"/>
              <a:t>Depression</a:t>
            </a:r>
          </a:p>
          <a:p>
            <a:pPr eaLnBrk="1" hangingPunct="1"/>
            <a:r>
              <a:rPr lang="en-US" sz="3600" dirty="0" smtClean="0"/>
              <a:t>Trauma</a:t>
            </a:r>
          </a:p>
          <a:p>
            <a:pPr eaLnBrk="1" hangingPunct="1"/>
            <a:r>
              <a:rPr lang="en-US" sz="3600" dirty="0" smtClean="0"/>
              <a:t>ADHD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Community Benefits of Nature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3600" dirty="0" smtClean="0"/>
              <a:t>Economic</a:t>
            </a:r>
            <a:endParaRPr lang="en-US" sz="3600" dirty="0"/>
          </a:p>
          <a:p>
            <a:r>
              <a:rPr lang="en-US" sz="3600" dirty="0"/>
              <a:t>Crime, aggression</a:t>
            </a:r>
          </a:p>
          <a:p>
            <a:r>
              <a:rPr lang="en-US" sz="3600" dirty="0"/>
              <a:t>Social integration</a:t>
            </a:r>
          </a:p>
          <a:p>
            <a:r>
              <a:rPr lang="en-US" sz="3600" dirty="0"/>
              <a:t>Sense of place</a:t>
            </a:r>
          </a:p>
          <a:p>
            <a:r>
              <a:rPr lang="en-US" sz="3600" dirty="0"/>
              <a:t>Environmental stewardship</a:t>
            </a:r>
          </a:p>
          <a:p>
            <a:pPr eaLnBrk="1" hangingPunct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b="3568"/>
          <a:stretch/>
        </p:blipFill>
        <p:spPr bwMode="auto">
          <a:xfrm>
            <a:off x="457200" y="2514599"/>
            <a:ext cx="3872018" cy="292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Common </a:t>
            </a:r>
            <a:r>
              <a:rPr lang="en-US" dirty="0" smtClean="0">
                <a:solidFill>
                  <a:schemeClr val="bg1"/>
                </a:solidFill>
              </a:rPr>
              <a:t>Barriers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Outdoor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4" name="Rectangle 1027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981200"/>
          </a:xfrm>
          <a:ln w="38100">
            <a:solidFill>
              <a:srgbClr val="008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Time</a:t>
            </a:r>
          </a:p>
          <a:p>
            <a:pPr eaLnBrk="1" hangingPunct="1"/>
            <a:r>
              <a:rPr lang="en-US" dirty="0" smtClean="0"/>
              <a:t>Access</a:t>
            </a:r>
          </a:p>
          <a:p>
            <a:pPr eaLnBrk="1" hangingPunct="1"/>
            <a:r>
              <a:rPr lang="en-US" dirty="0" smtClean="0"/>
              <a:t>Not feeling comfortable, welcome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410200" cy="252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 Prepared for Higher Health </a:t>
            </a:r>
            <a:r>
              <a:rPr lang="en-US" dirty="0" smtClean="0">
                <a:solidFill>
                  <a:schemeClr val="bg1"/>
                </a:solidFill>
              </a:rPr>
              <a:t>Needs Visitors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r>
              <a:rPr lang="en-US" dirty="0" smtClean="0"/>
              <a:t>Allergies</a:t>
            </a:r>
            <a:endParaRPr lang="en-US" dirty="0"/>
          </a:p>
          <a:p>
            <a:r>
              <a:rPr lang="en-US" dirty="0"/>
              <a:t>Asthma</a:t>
            </a:r>
          </a:p>
          <a:p>
            <a:r>
              <a:rPr lang="en-US" dirty="0"/>
              <a:t>Multiple social-stressors</a:t>
            </a:r>
          </a:p>
          <a:p>
            <a:r>
              <a:rPr lang="en-US" dirty="0"/>
              <a:t>Mental health, depression, anxiety PTSD</a:t>
            </a:r>
          </a:p>
          <a:p>
            <a:r>
              <a:rPr lang="en-US" dirty="0"/>
              <a:t>ADHD</a:t>
            </a:r>
          </a:p>
          <a:p>
            <a:r>
              <a:rPr lang="en-US" dirty="0" smtClean="0"/>
              <a:t>Obesity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792727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Encourage long time relationship with the </a:t>
            </a:r>
            <a:r>
              <a:rPr lang="en-US" dirty="0" smtClean="0"/>
              <a:t>park</a:t>
            </a:r>
            <a:endParaRPr lang="en-US" dirty="0"/>
          </a:p>
          <a:p>
            <a:r>
              <a:rPr lang="en-US" dirty="0" smtClean="0"/>
              <a:t>Fun and enjoyable</a:t>
            </a:r>
            <a:endParaRPr lang="en-US" dirty="0"/>
          </a:p>
          <a:p>
            <a:r>
              <a:rPr lang="en-US" dirty="0"/>
              <a:t>Encourage stewardship</a:t>
            </a:r>
          </a:p>
          <a:p>
            <a:r>
              <a:rPr lang="en-US" dirty="0"/>
              <a:t>Create a relationship with a space in the </a:t>
            </a:r>
            <a:r>
              <a:rPr lang="en-US" dirty="0" smtClean="0"/>
              <a:t>neighborhood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" y="2667000"/>
            <a:ext cx="3810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Messaging Park Prescriptions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8000"/>
            </a:solidFill>
          </a:ln>
        </p:spPr>
        <p:txBody>
          <a:bodyPr/>
          <a:lstStyle/>
          <a:p>
            <a:endParaRPr lang="en-US" sz="700" dirty="0" smtClean="0"/>
          </a:p>
          <a:p>
            <a:r>
              <a:rPr lang="en-US" dirty="0" smtClean="0"/>
              <a:t>Create a “warm welcome” for first time visitors</a:t>
            </a:r>
          </a:p>
          <a:p>
            <a:r>
              <a:rPr lang="en-US" dirty="0" smtClean="0"/>
              <a:t>Use clear, introductory level words and phrases</a:t>
            </a:r>
          </a:p>
          <a:p>
            <a:r>
              <a:rPr lang="en-US" dirty="0" smtClean="0"/>
              <a:t>Be sensitive to the participants constraints</a:t>
            </a:r>
          </a:p>
          <a:p>
            <a:r>
              <a:rPr lang="en-US" dirty="0" smtClean="0"/>
              <a:t>Empower each person to “own their park”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6" y="1981200"/>
            <a:ext cx="2914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9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HP SEHC Training 04 10 2013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HPHP SEHC Training 04 10 2013_1</Template>
  <TotalTime>470</TotalTime>
  <Words>325</Words>
  <Application>Microsoft Office PowerPoint</Application>
  <PresentationFormat>On-screen Show (4:3)</PresentationFormat>
  <Paragraphs>75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HPHP SEHC Training 04 10 2013_1</vt:lpstr>
      <vt:lpstr>PowerPoint Presentation</vt:lpstr>
      <vt:lpstr>Physical Inactivity</vt:lpstr>
      <vt:lpstr>Physical Health Benefits of Nature</vt:lpstr>
      <vt:lpstr>Mental Health Benefits of Nature</vt:lpstr>
      <vt:lpstr>Community Benefits of Nature</vt:lpstr>
      <vt:lpstr>Common Barriers to Outdoor Time</vt:lpstr>
      <vt:lpstr>Be Prepared for Higher Health Needs Visitors</vt:lpstr>
      <vt:lpstr>Expectations</vt:lpstr>
      <vt:lpstr>Messaging Park Prescriptions</vt:lpstr>
      <vt:lpstr>Park Prescription Program Surveys</vt:lpstr>
      <vt:lpstr>Conclusion</vt:lpstr>
      <vt:lpstr>See you in the parks!</vt:lpstr>
    </vt:vector>
  </TitlesOfParts>
  <Company>Golden Gate National Parks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Parks, Healthy People Bayview Hunters Point</dc:title>
  <dc:creator>Kristin Wheeler</dc:creator>
  <cp:lastModifiedBy>Authorized User</cp:lastModifiedBy>
  <cp:revision>72</cp:revision>
  <dcterms:created xsi:type="dcterms:W3CDTF">2013-04-09T16:49:34Z</dcterms:created>
  <dcterms:modified xsi:type="dcterms:W3CDTF">2017-06-26T16:22:52Z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